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5"/>
  </p:notesMasterIdLst>
  <p:sldIdLst>
    <p:sldId id="256" r:id="rId2"/>
    <p:sldId id="258" r:id="rId3"/>
    <p:sldId id="302" r:id="rId4"/>
    <p:sldId id="275" r:id="rId5"/>
    <p:sldId id="304" r:id="rId6"/>
    <p:sldId id="262" r:id="rId7"/>
    <p:sldId id="303" r:id="rId8"/>
    <p:sldId id="259" r:id="rId9"/>
    <p:sldId id="306" r:id="rId10"/>
    <p:sldId id="263" r:id="rId11"/>
    <p:sldId id="314" r:id="rId12"/>
    <p:sldId id="315" r:id="rId13"/>
    <p:sldId id="317" r:id="rId14"/>
    <p:sldId id="310" r:id="rId15"/>
    <p:sldId id="318" r:id="rId16"/>
    <p:sldId id="311" r:id="rId17"/>
    <p:sldId id="301" r:id="rId18"/>
    <p:sldId id="309" r:id="rId19"/>
    <p:sldId id="312" r:id="rId20"/>
    <p:sldId id="271" r:id="rId21"/>
    <p:sldId id="274" r:id="rId22"/>
    <p:sldId id="308" r:id="rId23"/>
    <p:sldId id="267" r:id="rId24"/>
  </p:sldIdLst>
  <p:sldSz cx="9144000" cy="5143500" type="screen16x9"/>
  <p:notesSz cx="6858000" cy="9144000"/>
  <p:embeddedFontLst>
    <p:embeddedFont>
      <p:font typeface="Fira Sans Extra Condensed Medium" panose="020B0603050000020004" pitchFamily="34" charset="0"/>
      <p:regular r:id="rId26"/>
    </p:embeddedFont>
    <p:embeddedFont>
      <p:font typeface="Exo 2" panose="02010600030101010101" charset="0"/>
      <p:regular r:id="rId27"/>
      <p:bold r:id="rId28"/>
      <p:italic r:id="rId29"/>
      <p:boldItalic r:id="rId30"/>
    </p:embeddedFont>
    <p:embeddedFont>
      <p:font typeface="Nunito Light" pitchFamily="2" charset="0"/>
      <p:regular r:id="rId31"/>
      <p:italic r:id="rId32"/>
    </p:embeddedFont>
    <p:embeddedFont>
      <p:font typeface="Roboto Condensed" panose="02000000000000000000" pitchFamily="2" charset="0"/>
      <p:regular r:id="rId33"/>
      <p:bold r:id="rId34"/>
      <p:italic r:id="rId35"/>
      <p:boldItalic r:id="rId36"/>
    </p:embeddedFont>
    <p:embeddedFont>
      <p:font typeface="Roboto Condensed Light" panose="02000000000000000000" pitchFamily="2" charset="0"/>
      <p:regular r:id="rId37"/>
      <p:bold r:id="rId38"/>
      <p:italic r:id="rId39"/>
      <p:boldItalic r:id="rId40"/>
    </p:embeddedFont>
    <p:embeddedFont>
      <p:font typeface="Segoe Print" panose="02000600000000000000" pitchFamily="2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007292-059B-4B46-B15F-0D016AA5E2AD}">
  <a:tblStyle styleId="{04007292-059B-4B46-B15F-0D016AA5E2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521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659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766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254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723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062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371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320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372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baafe93df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baafe93df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9baafe93df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9baafe93df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baafe93df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9baafe93df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9baafe93df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366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9baafe93df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9baafe93df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3227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49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At the third part of the presentation, let me show some main features which are implemented in our web search engine project.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en-CA" altLang="zh-CN"/>
              <a:t>Those main features are assigned</a:t>
            </a:r>
            <a:r>
              <a:rPr kumimoji="1" lang="zh-CN" altLang="en-US"/>
              <a:t> </a:t>
            </a:r>
            <a:r>
              <a:rPr kumimoji="1" lang="en-CA" altLang="zh-CN"/>
              <a:t>to each team members to implement. I am responsible for crawling web page and converting html files into text </a:t>
            </a:r>
            <a:r>
              <a:rPr kumimoji="1" lang="en-CA" altLang="zh-CN" err="1"/>
              <a:t>files.Yuchen</a:t>
            </a:r>
            <a:r>
              <a:rPr kumimoji="1" lang="en-CA" altLang="zh-CN"/>
              <a:t> is responsible for regex and inverted index. And </a:t>
            </a:r>
            <a:r>
              <a:rPr kumimoji="1" lang="en-CA" altLang="zh-CN" err="1"/>
              <a:t>Yicheng</a:t>
            </a:r>
            <a:r>
              <a:rPr kumimoji="1" lang="en-CA" altLang="zh-CN"/>
              <a:t> is responsible for </a:t>
            </a:r>
            <a:r>
              <a:rPr kumimoji="1" lang="en-CA" altLang="zh-CN" err="1"/>
              <a:t>tst</a:t>
            </a:r>
            <a:r>
              <a:rPr kumimoji="1" lang="en-CA" altLang="zh-CN"/>
              <a:t> and spell checking. At the next part, Yuchen will introduce the structure of our project. 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2280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aeroadmin.com/articles/en/author/warren-w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653EBB7-4CB4-48BE-AEE7-9EDC59008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870989"/>
              </p:ext>
            </p:extLst>
          </p:nvPr>
        </p:nvGraphicFramePr>
        <p:xfrm>
          <a:off x="4800600" y="3333750"/>
          <a:ext cx="4337686" cy="1308100"/>
        </p:xfrm>
        <a:graphic>
          <a:graphicData uri="http://schemas.openxmlformats.org/drawingml/2006/table">
            <a:tbl>
              <a:tblPr firstRow="1" bandRow="1">
                <a:tableStyleId>{04007292-059B-4B46-B15F-0D016AA5E2AD}</a:tableStyleId>
              </a:tblPr>
              <a:tblGrid>
                <a:gridCol w="1542419">
                  <a:extLst>
                    <a:ext uri="{9D8B030D-6E8A-4147-A177-3AD203B41FA5}">
                      <a16:colId xmlns:a16="http://schemas.microsoft.com/office/drawing/2014/main" val="2434548171"/>
                    </a:ext>
                  </a:extLst>
                </a:gridCol>
                <a:gridCol w="2795267">
                  <a:extLst>
                    <a:ext uri="{9D8B030D-6E8A-4147-A177-3AD203B41FA5}">
                      <a16:colId xmlns:a16="http://schemas.microsoft.com/office/drawing/2014/main" val="2051491681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r>
                        <a:rPr lang="en-US" dirty="0">
                          <a:latin typeface="Exo 2"/>
                        </a:rPr>
                        <a:t>Instructor: 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noProof="0" dirty="0">
                          <a:latin typeface="Exo 2"/>
                        </a:rPr>
                        <a:t>Dr. Mahdi Firoozjaei</a:t>
                      </a:r>
                      <a:endParaRPr lang="en-US" sz="1400" b="0" i="0" u="none" strike="noStrike" noProof="0" dirty="0">
                        <a:latin typeface="Exo 2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268516"/>
                  </a:ext>
                </a:extLst>
              </a:tr>
              <a:tr h="327025">
                <a:tc rowSpan="3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Exo 2"/>
                        </a:rPr>
                        <a:t>Team Members: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latin typeface="Exo 2"/>
                        </a:rPr>
                        <a:t>Yuchen Shen (110073008)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8292220"/>
                  </a:ext>
                </a:extLst>
              </a:tr>
              <a:tr h="327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xo 2"/>
                        </a:rPr>
                        <a:t>Jitong Yang (110030800)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118902"/>
                  </a:ext>
                </a:extLst>
              </a:tr>
              <a:tr h="327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xo 2"/>
                        </a:rPr>
                        <a:t>Yicheng Lu (105035846)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5191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386F622-87EE-4305-8BD2-628F5B1F8E87}"/>
              </a:ext>
            </a:extLst>
          </p:cNvPr>
          <p:cNvSpPr txBox="1"/>
          <p:nvPr/>
        </p:nvSpPr>
        <p:spPr>
          <a:xfrm>
            <a:off x="2678362" y="1836153"/>
            <a:ext cx="6292515" cy="11536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4800" b="1" dirty="0">
                <a:solidFill>
                  <a:srgbClr val="434343"/>
                </a:solidFill>
                <a:latin typeface="Exo 2"/>
                <a:sym typeface="Exo 2"/>
              </a:rPr>
              <a:t>Web Search Engine</a:t>
            </a:r>
            <a:endParaRPr lang="en-US" dirty="0"/>
          </a:p>
          <a:p>
            <a:pPr algn="r">
              <a:lnSpc>
                <a:spcPct val="150000"/>
              </a:lnSpc>
            </a:pPr>
            <a:r>
              <a:rPr lang="en-US" sz="1600" b="1" dirty="0">
                <a:solidFill>
                  <a:srgbClr val="434343"/>
                </a:solidFill>
                <a:latin typeface="Exo 2"/>
              </a:rPr>
              <a:t>COMP8547 – Advanced Computing Concepts Final Project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4211053" y="367663"/>
            <a:ext cx="3404936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3200"/>
              <a:t>Crawler</a:t>
            </a:r>
            <a:br>
              <a:rPr lang="en"/>
            </a:br>
            <a:r>
              <a:rPr lang="en"/>
              <a:t>Author: </a:t>
            </a:r>
            <a:r>
              <a:rPr lang="en" err="1"/>
              <a:t>Jitong</a:t>
            </a:r>
            <a:r>
              <a:rPr lang="en"/>
              <a:t> Yang</a:t>
            </a:r>
            <a:endParaRPr lang="en-US"/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2442410" y="1578407"/>
            <a:ext cx="5193289" cy="3089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 algn="l">
              <a:buFont typeface="Wingdings"/>
              <a:buChar char="Ø"/>
            </a:pPr>
            <a:r>
              <a:rPr lang="en" sz="1700" dirty="0">
                <a:solidFill>
                  <a:schemeClr val="dk1"/>
                </a:solidFill>
              </a:rPr>
              <a:t>Jsoup</a:t>
            </a:r>
          </a:p>
          <a:p>
            <a:pPr lvl="2" algn="l">
              <a:buFont typeface="Arial"/>
              <a:buChar char="•"/>
            </a:pPr>
            <a:r>
              <a:rPr lang="en-CA" altLang="zh-CN" sz="1700" dirty="0">
                <a:solidFill>
                  <a:schemeClr val="dk1"/>
                </a:solidFill>
              </a:rPr>
              <a:t>Parsing HTML from a URL, file or string</a:t>
            </a:r>
          </a:p>
          <a:p>
            <a:pPr lvl="2" algn="l">
              <a:buFont typeface="Arial"/>
              <a:buChar char="•"/>
            </a:pPr>
            <a:r>
              <a:rPr lang="en-CA" altLang="zh-CN" sz="1700" dirty="0">
                <a:solidFill>
                  <a:schemeClr val="dk1"/>
                </a:solidFill>
              </a:rPr>
              <a:t>Using DOM or CSS selectors to find and retrieve data</a:t>
            </a:r>
          </a:p>
          <a:p>
            <a:pPr lvl="2" algn="l">
              <a:buFont typeface="Arial"/>
              <a:buChar char="•"/>
            </a:pPr>
            <a:r>
              <a:rPr lang="en-CA" altLang="zh-CN" sz="1700" dirty="0">
                <a:solidFill>
                  <a:schemeClr val="dk1"/>
                </a:solidFill>
              </a:rPr>
              <a:t>Operating HTML elements, attributes, and text</a:t>
            </a:r>
          </a:p>
          <a:p>
            <a:pPr lvl="1" algn="l">
              <a:buFont typeface="Arial"/>
              <a:buChar char="•"/>
            </a:pPr>
            <a:endParaRPr lang="en" sz="1700" dirty="0">
              <a:solidFill>
                <a:schemeClr val="dk1"/>
              </a:solidFill>
            </a:endParaRPr>
          </a:p>
          <a:p>
            <a:pPr lvl="1" algn="l">
              <a:buFont typeface="Wingdings"/>
              <a:buChar char="Ø"/>
            </a:pPr>
            <a:r>
              <a:rPr lang="en" sz="1700" dirty="0">
                <a:solidFill>
                  <a:schemeClr val="dk1"/>
                </a:solidFill>
              </a:rPr>
              <a:t>Regex(Regular Expression)</a:t>
            </a:r>
          </a:p>
          <a:p>
            <a:pPr lvl="2" algn="l">
              <a:buFont typeface="Arial"/>
              <a:buChar char="•"/>
            </a:pPr>
            <a:r>
              <a:rPr lang="en-CA" sz="1700" dirty="0">
                <a:solidFill>
                  <a:schemeClr val="dk1"/>
                </a:solidFill>
              </a:rPr>
              <a:t>Match</a:t>
            </a:r>
          </a:p>
          <a:p>
            <a:pPr lvl="2" algn="l">
              <a:buFont typeface="Arial"/>
              <a:buChar char="•"/>
            </a:pPr>
            <a:r>
              <a:rPr lang="en-CA" sz="1700" dirty="0">
                <a:solidFill>
                  <a:schemeClr val="dk1"/>
                </a:solidFill>
              </a:rPr>
              <a:t>Cut</a:t>
            </a:r>
          </a:p>
          <a:p>
            <a:pPr lvl="2" algn="l">
              <a:buFont typeface="Arial"/>
              <a:buChar char="•"/>
            </a:pPr>
            <a:r>
              <a:rPr lang="en-CA" sz="1700" dirty="0">
                <a:solidFill>
                  <a:schemeClr val="dk1"/>
                </a:solidFill>
              </a:rPr>
              <a:t>Replace</a:t>
            </a:r>
          </a:p>
          <a:p>
            <a:pPr lvl="2" algn="l">
              <a:buFont typeface="Arial"/>
              <a:buChar char="•"/>
            </a:pPr>
            <a:r>
              <a:rPr lang="en-CA" sz="1700" dirty="0">
                <a:solidFill>
                  <a:schemeClr val="dk1"/>
                </a:solidFill>
              </a:rPr>
              <a:t>Get</a:t>
            </a:r>
            <a:endParaRPr lang="en" sz="1700" dirty="0">
              <a:solidFill>
                <a:schemeClr val="dk1"/>
              </a:solidFill>
            </a:endParaRPr>
          </a:p>
          <a:p>
            <a:pPr marL="742950" lvl="1" indent="-285750" algn="l">
              <a:buFont typeface="Wingdings" pitchFamily="2" charset="2"/>
              <a:buChar char="ü"/>
            </a:pPr>
            <a:endParaRPr lang="en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5739064" y="0"/>
            <a:ext cx="3404936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3200"/>
              <a:t>Crawler</a:t>
            </a:r>
            <a:br>
              <a:rPr lang="en"/>
            </a:br>
            <a:r>
              <a:rPr lang="en"/>
              <a:t>Author: </a:t>
            </a:r>
            <a:r>
              <a:rPr lang="en" err="1"/>
              <a:t>Jitong</a:t>
            </a:r>
            <a:r>
              <a:rPr lang="en"/>
              <a:t> Yang</a:t>
            </a:r>
            <a:endParaRPr lang="en-US"/>
          </a:p>
        </p:txBody>
      </p:sp>
      <p:pic>
        <p:nvPicPr>
          <p:cNvPr id="5" name="图片 4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DCA65B15-8AB4-3447-91ED-E2210E060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534" y="946200"/>
            <a:ext cx="7156982" cy="402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30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5739064" y="0"/>
            <a:ext cx="3404936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3200"/>
              <a:t>Crawler</a:t>
            </a:r>
            <a:br>
              <a:rPr lang="en"/>
            </a:br>
            <a:r>
              <a:rPr lang="en"/>
              <a:t>Author: </a:t>
            </a:r>
            <a:r>
              <a:rPr lang="en" err="1"/>
              <a:t>Jitong</a:t>
            </a:r>
            <a:r>
              <a:rPr lang="en"/>
              <a:t> Yang</a:t>
            </a:r>
            <a:endParaRPr lang="en-US"/>
          </a:p>
        </p:txBody>
      </p:sp>
      <p:pic>
        <p:nvPicPr>
          <p:cNvPr id="3" name="图片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D98B267A-E6BA-1D46-AECA-E9A1CAFBC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1568"/>
            <a:ext cx="9144000" cy="367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43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5739064" y="0"/>
            <a:ext cx="3404936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3200"/>
              <a:t>Crawler</a:t>
            </a:r>
            <a:br>
              <a:rPr lang="en"/>
            </a:br>
            <a:r>
              <a:rPr lang="en"/>
              <a:t>Author: </a:t>
            </a:r>
            <a:r>
              <a:rPr lang="en" err="1"/>
              <a:t>Jitong</a:t>
            </a:r>
            <a:r>
              <a:rPr lang="en"/>
              <a:t> Yang</a:t>
            </a:r>
            <a:endParaRPr lang="en-US"/>
          </a:p>
        </p:txBody>
      </p:sp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2EE80C3C-FB9B-1642-95A5-85855A149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2608"/>
            <a:ext cx="9144000" cy="1917160"/>
          </a:xfrm>
          <a:prstGeom prst="rect">
            <a:avLst/>
          </a:prstGeom>
        </p:spPr>
      </p:pic>
      <p:pic>
        <p:nvPicPr>
          <p:cNvPr id="8" name="图片 7" descr="图形用户界面, 文本, 应用程序, Word, 电子邮件&#10;&#10;描述已自动生成">
            <a:extLst>
              <a:ext uri="{FF2B5EF4-FFF2-40B4-BE49-F238E27FC236}">
                <a16:creationId xmlns:a16="http://schemas.microsoft.com/office/drawing/2014/main" id="{648CC691-BB31-D345-8EC8-F56563575C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172"/>
          <a:stretch/>
        </p:blipFill>
        <p:spPr>
          <a:xfrm>
            <a:off x="0" y="2959768"/>
            <a:ext cx="9144000" cy="21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75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4973802" y="1295211"/>
            <a:ext cx="4089579" cy="3311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indent="-285750" algn="l">
              <a:buFont typeface="Wingdings" panose="05000000000000000000" pitchFamily="2" charset="2"/>
              <a:buChar char="Ø"/>
            </a:pPr>
            <a:r>
              <a:rPr lang="en" sz="1700" dirty="0"/>
              <a:t>Users can search keywords after searching URLs. </a:t>
            </a:r>
          </a:p>
          <a:p>
            <a:pPr marL="438150" indent="-285750" algn="l">
              <a:buFont typeface="Wingdings" panose="05000000000000000000" pitchFamily="2" charset="2"/>
              <a:buChar char="Ø"/>
            </a:pPr>
            <a:r>
              <a:rPr lang="en" sz="1700" dirty="0"/>
              <a:t>Word segmentation</a:t>
            </a:r>
            <a:endParaRPr lang="en-US" sz="1700" dirty="0"/>
          </a:p>
          <a:p>
            <a:pPr marL="895350" lvl="1" indent="-285750" algn="l">
              <a:buFont typeface="Arial" panose="020B0604020202020204" pitchFamily="34" charset="0"/>
              <a:buChar char="•"/>
            </a:pPr>
            <a:r>
              <a:rPr lang="en" sz="1700" dirty="0">
                <a:solidFill>
                  <a:schemeClr val="dk1"/>
                </a:solidFill>
              </a:rPr>
              <a:t>Unpack the string. Break it down into characters. So we can do a keyword search.</a:t>
            </a:r>
          </a:p>
          <a:p>
            <a:pPr algn="l"/>
            <a:endParaRPr lang="en" sz="1700" dirty="0"/>
          </a:p>
          <a:p>
            <a:pPr algn="l">
              <a:buFont typeface="Arial"/>
              <a:buChar char="•"/>
            </a:pPr>
            <a:endParaRPr lang="en" sz="1700" dirty="0"/>
          </a:p>
          <a:p>
            <a:pPr algn="l"/>
            <a:endParaRPr lang="en" dirty="0"/>
          </a:p>
          <a:p>
            <a:pPr algn="l"/>
            <a:endParaRPr lang="en" sz="1700" dirty="0"/>
          </a:p>
          <a:p>
            <a:pPr algn="l"/>
            <a:endParaRPr lang="en" dirty="0"/>
          </a:p>
          <a:p>
            <a:pPr algn="l"/>
            <a:endParaRPr lang="en" dirty="0"/>
          </a:p>
          <a:p>
            <a:pPr algn="l"/>
            <a:endParaRPr lang="en" dirty="0"/>
          </a:p>
          <a:p>
            <a:pPr algn="l"/>
            <a:endParaRPr lang="en" dirty="0"/>
          </a:p>
          <a:p>
            <a:pPr algn="l"/>
            <a:r>
              <a:rPr lang="en" sz="1700" dirty="0"/>
              <a:t>     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sz="1700" dirty="0"/>
          </a:p>
        </p:txBody>
      </p:sp>
      <p:sp>
        <p:nvSpPr>
          <p:cNvPr id="2" name="Google Shape;248;p40">
            <a:extLst>
              <a:ext uri="{FF2B5EF4-FFF2-40B4-BE49-F238E27FC236}">
                <a16:creationId xmlns:a16="http://schemas.microsoft.com/office/drawing/2014/main" id="{CCC23885-4F3A-4E49-9328-1CCCF61FC9F7}"/>
              </a:ext>
            </a:extLst>
          </p:cNvPr>
          <p:cNvSpPr txBox="1">
            <a:spLocks/>
          </p:cNvSpPr>
          <p:nvPr/>
        </p:nvSpPr>
        <p:spPr>
          <a:xfrm>
            <a:off x="2722208" y="161712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r"/>
            <a:r>
              <a:rPr lang="en"/>
              <a:t>Search Keywords</a:t>
            </a:r>
            <a:br>
              <a:rPr lang="en"/>
            </a:br>
            <a:r>
              <a:rPr lang="en"/>
              <a:t>                     Author: Yuchen Shen</a:t>
            </a:r>
            <a:endParaRPr lang="en-US"/>
          </a:p>
        </p:txBody>
      </p:sp>
      <p:pic>
        <p:nvPicPr>
          <p:cNvPr id="4" name="图片 4" descr="图形用户界面, 文本, 应用程序&#10;&#10;已自动生成说明">
            <a:extLst>
              <a:ext uri="{FF2B5EF4-FFF2-40B4-BE49-F238E27FC236}">
                <a16:creationId xmlns:a16="http://schemas.microsoft.com/office/drawing/2014/main" id="{8018EC18-1BC9-43B9-9C88-589CBEC2A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316257"/>
            <a:ext cx="4679574" cy="2010333"/>
          </a:xfrm>
          <a:prstGeom prst="rect">
            <a:avLst/>
          </a:prstGeom>
        </p:spPr>
      </p:pic>
      <p:pic>
        <p:nvPicPr>
          <p:cNvPr id="5" name="图片 5" descr="文本&#10;&#10;已自动生成说明">
            <a:extLst>
              <a:ext uri="{FF2B5EF4-FFF2-40B4-BE49-F238E27FC236}">
                <a16:creationId xmlns:a16="http://schemas.microsoft.com/office/drawing/2014/main" id="{5D36191D-B45A-49C8-856A-1EE62DFB0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267"/>
            <a:ext cx="4679576" cy="157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67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4688357" y="1590843"/>
            <a:ext cx="3686168" cy="2073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indent="-285750" algn="l">
              <a:buFont typeface="Wingdings" panose="05000000000000000000" pitchFamily="2" charset="2"/>
              <a:buChar char="Ø"/>
            </a:pPr>
            <a:r>
              <a:rPr lang="en" sz="1700" dirty="0"/>
              <a:t>Ternary Search Trie(TST) </a:t>
            </a:r>
          </a:p>
          <a:p>
            <a:pPr marL="895350" lvl="1" indent="-285750" algn="l">
              <a:buFont typeface="Arial" panose="020B0604020202020204" pitchFamily="34" charset="0"/>
              <a:buChar char="•"/>
            </a:pPr>
            <a:r>
              <a:rPr lang="en" sz="1700" dirty="0">
                <a:solidFill>
                  <a:schemeClr val="dk1"/>
                </a:solidFill>
              </a:rPr>
              <a:t>Store the keyword and the number of matching keyword 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" sz="1700" dirty="0"/>
              <a:t>Here we make TST as a class, whose attribute is a character, three nodes and the value associated with string.</a:t>
            </a:r>
          </a:p>
        </p:txBody>
      </p:sp>
      <p:sp>
        <p:nvSpPr>
          <p:cNvPr id="2" name="Google Shape;248;p40">
            <a:extLst>
              <a:ext uri="{FF2B5EF4-FFF2-40B4-BE49-F238E27FC236}">
                <a16:creationId xmlns:a16="http://schemas.microsoft.com/office/drawing/2014/main" id="{CCC23885-4F3A-4E49-9328-1CCCF61FC9F7}"/>
              </a:ext>
            </a:extLst>
          </p:cNvPr>
          <p:cNvSpPr txBox="1">
            <a:spLocks/>
          </p:cNvSpPr>
          <p:nvPr/>
        </p:nvSpPr>
        <p:spPr>
          <a:xfrm>
            <a:off x="2722208" y="161712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r"/>
            <a:r>
              <a:rPr lang="en"/>
              <a:t>Search Keywords</a:t>
            </a:r>
            <a:br>
              <a:rPr lang="en"/>
            </a:br>
            <a:r>
              <a:rPr lang="en"/>
              <a:t>                     Author: Yuchen Shen</a:t>
            </a:r>
            <a:endParaRPr lang="en-US"/>
          </a:p>
        </p:txBody>
      </p:sp>
      <p:pic>
        <p:nvPicPr>
          <p:cNvPr id="4" name="图片 4" descr="文本, 信件&#10;&#10;已自动生成说明">
            <a:extLst>
              <a:ext uri="{FF2B5EF4-FFF2-40B4-BE49-F238E27FC236}">
                <a16:creationId xmlns:a16="http://schemas.microsoft.com/office/drawing/2014/main" id="{34BDECE8-6E1F-41AA-99C2-929832CE0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94" y="427836"/>
            <a:ext cx="4343400" cy="1430328"/>
          </a:xfrm>
          <a:prstGeom prst="rect">
            <a:avLst/>
          </a:prstGeom>
        </p:spPr>
      </p:pic>
      <p:pic>
        <p:nvPicPr>
          <p:cNvPr id="8" name="图片 8" descr="文本&#10;&#10;已自动生成说明">
            <a:extLst>
              <a:ext uri="{FF2B5EF4-FFF2-40B4-BE49-F238E27FC236}">
                <a16:creationId xmlns:a16="http://schemas.microsoft.com/office/drawing/2014/main" id="{5DE1EA93-E012-4418-A3D3-A7D883EE9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894" y="2201822"/>
            <a:ext cx="4343398" cy="262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85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4572000" y="1357047"/>
            <a:ext cx="3686168" cy="1214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indent="-285750" algn="l">
              <a:buFont typeface="Wingdings" panose="05000000000000000000" pitchFamily="2" charset="2"/>
              <a:buChar char="Ø"/>
            </a:pPr>
            <a:r>
              <a:rPr lang="en" sz="1700" dirty="0"/>
              <a:t>Word Frequency and inverted index</a:t>
            </a:r>
          </a:p>
          <a:p>
            <a:pPr marL="438150" indent="-285750" algn="l">
              <a:buFont typeface="Wingdings" panose="05000000000000000000" pitchFamily="2" charset="2"/>
              <a:buChar char="Ø"/>
            </a:pPr>
            <a:r>
              <a:rPr lang="en" sz="1700" dirty="0"/>
              <a:t>Store the destination URL and how many times the keyword shows in that URL </a:t>
            </a:r>
          </a:p>
        </p:txBody>
      </p:sp>
      <p:sp>
        <p:nvSpPr>
          <p:cNvPr id="2" name="Google Shape;248;p40">
            <a:extLst>
              <a:ext uri="{FF2B5EF4-FFF2-40B4-BE49-F238E27FC236}">
                <a16:creationId xmlns:a16="http://schemas.microsoft.com/office/drawing/2014/main" id="{CCC23885-4F3A-4E49-9328-1CCCF61FC9F7}"/>
              </a:ext>
            </a:extLst>
          </p:cNvPr>
          <p:cNvSpPr txBox="1">
            <a:spLocks/>
          </p:cNvSpPr>
          <p:nvPr/>
        </p:nvSpPr>
        <p:spPr>
          <a:xfrm>
            <a:off x="2722208" y="161712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r"/>
            <a:r>
              <a:rPr lang="en"/>
              <a:t>Search Keywords</a:t>
            </a:r>
            <a:br>
              <a:rPr lang="en"/>
            </a:br>
            <a:r>
              <a:rPr lang="en"/>
              <a:t>                     Author: Yuchen Shen</a:t>
            </a:r>
            <a:endParaRPr lang="en-US"/>
          </a:p>
        </p:txBody>
      </p:sp>
      <p:pic>
        <p:nvPicPr>
          <p:cNvPr id="3" name="图片 3" descr="文本, 信件&#10;&#10;已自动生成说明">
            <a:extLst>
              <a:ext uri="{FF2B5EF4-FFF2-40B4-BE49-F238E27FC236}">
                <a16:creationId xmlns:a16="http://schemas.microsoft.com/office/drawing/2014/main" id="{947D9959-E92A-4F06-9FCB-FD84CB007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372"/>
            <a:ext cx="4168587" cy="1498187"/>
          </a:xfrm>
          <a:prstGeom prst="rect">
            <a:avLst/>
          </a:prstGeom>
        </p:spPr>
      </p:pic>
      <p:pic>
        <p:nvPicPr>
          <p:cNvPr id="6" name="图片 6" descr="图形用户界面, 文本, 应用程序&#10;&#10;已自动生成说明">
            <a:extLst>
              <a:ext uri="{FF2B5EF4-FFF2-40B4-BE49-F238E27FC236}">
                <a16:creationId xmlns:a16="http://schemas.microsoft.com/office/drawing/2014/main" id="{10B598FD-392F-49FE-B501-268F84EB5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67933"/>
            <a:ext cx="4168588" cy="296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15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2991629" y="49356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3200"/>
              <a:t>Spell Checking</a:t>
            </a:r>
            <a:br>
              <a:rPr lang="en" sz="3200"/>
            </a:br>
            <a:r>
              <a:rPr lang="en"/>
              <a:t>Author: Yicheng Lu</a:t>
            </a:r>
            <a:endParaRPr lang="en-US"/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2050280" y="1578660"/>
            <a:ext cx="5883700" cy="3293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/>
            <a:r>
              <a:rPr lang="en" sz="1700" dirty="0"/>
              <a:t>Comparing the user's input word X with existing word Y from source files.</a:t>
            </a:r>
            <a:endParaRPr lang="zh-CN" altLang="en-US" sz="1700" dirty="0"/>
          </a:p>
          <a:p>
            <a:pPr algn="just">
              <a:buFont typeface="Wingdings"/>
              <a:buChar char="Ø"/>
            </a:pPr>
            <a:r>
              <a:rPr lang="en" sz="1700" dirty="0"/>
              <a:t>Correct spelling: </a:t>
            </a:r>
          </a:p>
          <a:p>
            <a:pPr lvl="1" algn="just">
              <a:buFont typeface="Arial"/>
              <a:buChar char="•"/>
            </a:pPr>
            <a:r>
              <a:rPr lang="en" sz="1700" dirty="0">
                <a:solidFill>
                  <a:schemeClr val="dk1"/>
                </a:solidFill>
              </a:rPr>
              <a:t>There are at least one word Y in the source file which satisfy Y = X.</a:t>
            </a:r>
          </a:p>
          <a:p>
            <a:pPr algn="just">
              <a:buFont typeface="Wingdings"/>
              <a:buChar char="Ø"/>
            </a:pPr>
            <a:r>
              <a:rPr lang="en" sz="1700" dirty="0"/>
              <a:t>Incorrect spelling: </a:t>
            </a:r>
          </a:p>
          <a:p>
            <a:pPr lvl="1" algn="just">
              <a:buFont typeface="Arial"/>
              <a:buChar char="•"/>
            </a:pPr>
            <a:r>
              <a:rPr lang="en" sz="1700" dirty="0">
                <a:solidFill>
                  <a:schemeClr val="dk1"/>
                </a:solidFill>
              </a:rPr>
              <a:t>Cannot find Y which satisfies Y = X.</a:t>
            </a:r>
          </a:p>
          <a:p>
            <a:pPr lvl="1" algn="just">
              <a:buFont typeface="Arial"/>
              <a:buChar char="•"/>
            </a:pPr>
            <a:r>
              <a:rPr lang="en" sz="1700" dirty="0">
                <a:solidFill>
                  <a:schemeClr val="dk1"/>
                </a:solidFill>
              </a:rPr>
              <a:t>Constructing a vocabulary based on all existing .txt files.</a:t>
            </a:r>
          </a:p>
          <a:p>
            <a:pPr lvl="1" algn="just">
              <a:buFont typeface="Arial"/>
              <a:buChar char="•"/>
            </a:pPr>
            <a:r>
              <a:rPr lang="en" sz="1700" dirty="0">
                <a:solidFill>
                  <a:schemeClr val="dk1"/>
                </a:solidFill>
              </a:rPr>
              <a:t>Calculating edit distance between X and all words in Vocabulary by substitution, insertion, and deletion.</a:t>
            </a:r>
          </a:p>
          <a:p>
            <a:pPr lvl="1" algn="just">
              <a:buFont typeface="Arial"/>
              <a:buChar char="•"/>
            </a:pPr>
            <a:r>
              <a:rPr lang="en" sz="1700" dirty="0">
                <a:solidFill>
                  <a:schemeClr val="dk1"/>
                </a:solidFill>
              </a:rPr>
              <a:t>Sorting words in  vocabulary according to edit distance, and selecting top 10 words.</a:t>
            </a:r>
          </a:p>
        </p:txBody>
      </p:sp>
    </p:spTree>
    <p:extLst>
      <p:ext uri="{BB962C8B-B14F-4D97-AF65-F5344CB8AC3E}">
        <p14:creationId xmlns:p14="http://schemas.microsoft.com/office/powerpoint/2010/main" val="1407298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2991629" y="49356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3200"/>
              <a:t>Spell Checking</a:t>
            </a:r>
            <a:br>
              <a:rPr lang="en" sz="3200"/>
            </a:br>
            <a:r>
              <a:rPr lang="en"/>
              <a:t>Author: Yicheng Lu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16C36B-6702-41BB-A81B-5C3C3F4B8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0230" y="1680809"/>
            <a:ext cx="2849131" cy="1844558"/>
          </a:xfrm>
        </p:spPr>
        <p:txBody>
          <a:bodyPr/>
          <a:lstStyle/>
          <a:p>
            <a:pPr algn="l">
              <a:buFont typeface="Wingdings"/>
              <a:buChar char="Ø"/>
            </a:pPr>
            <a:r>
              <a:rPr lang="en-US" sz="1700" dirty="0"/>
              <a:t>Constructing Vocabulary</a:t>
            </a:r>
          </a:p>
          <a:p>
            <a:pPr lvl="1" algn="l">
              <a:buFont typeface="Arial"/>
              <a:buChar char="•"/>
            </a:pPr>
            <a:r>
              <a:rPr lang="en-US" sz="1700" dirty="0">
                <a:solidFill>
                  <a:schemeClr val="dk1"/>
                </a:solidFill>
              </a:rPr>
              <a:t>Read all text files into a StringBuilder</a:t>
            </a:r>
          </a:p>
          <a:p>
            <a:pPr lvl="1" algn="l">
              <a:buFont typeface="Arial"/>
              <a:buChar char="•"/>
            </a:pPr>
            <a:r>
              <a:rPr lang="en-US" sz="1700" dirty="0">
                <a:solidFill>
                  <a:schemeClr val="dk1"/>
                </a:solidFill>
              </a:rPr>
              <a:t>Tokenize string using </a:t>
            </a:r>
            <a:r>
              <a:rPr lang="en-US" sz="1700" dirty="0" err="1">
                <a:solidFill>
                  <a:schemeClr val="dk1"/>
                </a:solidFill>
              </a:rPr>
              <a:t>StringTokenizer</a:t>
            </a:r>
            <a:r>
              <a:rPr lang="en-US" sz="1700" dirty="0">
                <a:solidFill>
                  <a:schemeClr val="dk1"/>
                </a:solidFill>
              </a:rPr>
              <a:t>() by all numbers, punctuation and other symbols.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11421A6-3BE2-4CED-9FDE-D2CFD1379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69" y="1682212"/>
            <a:ext cx="5317957" cy="302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3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2991629" y="49356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3200" dirty="0"/>
              <a:t>Spell Checking</a:t>
            </a:r>
            <a:br>
              <a:rPr lang="en" sz="3200" dirty="0"/>
            </a:br>
            <a:r>
              <a:rPr lang="en" dirty="0"/>
              <a:t>Author: Yicheng Lu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BE83F380-D5F7-4DAC-A24C-FC48861DA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21" y="494935"/>
            <a:ext cx="4048626" cy="4285978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099243C-EB3A-46E0-90B4-AA5E8F9A5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142" y="2750465"/>
            <a:ext cx="4277226" cy="20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03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3296068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lang="zh-CN" altLang="en-US" dirty="0"/>
          </a:p>
        </p:txBody>
      </p:sp>
      <p:cxnSp>
        <p:nvCxnSpPr>
          <p:cNvPr id="184" name="Google Shape;184;p35"/>
          <p:cNvCxnSpPr/>
          <p:nvPr/>
        </p:nvCxnSpPr>
        <p:spPr>
          <a:xfrm>
            <a:off x="3297225" y="0"/>
            <a:ext cx="0" cy="291621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35"/>
          <p:cNvCxnSpPr/>
          <p:nvPr/>
        </p:nvCxnSpPr>
        <p:spPr>
          <a:xfrm>
            <a:off x="5674171" y="2265986"/>
            <a:ext cx="0" cy="287918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B64E6229-4F17-4CA8-877A-61F3026C8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995044"/>
              </p:ext>
            </p:extLst>
          </p:nvPr>
        </p:nvGraphicFramePr>
        <p:xfrm>
          <a:off x="465364" y="449035"/>
          <a:ext cx="2836709" cy="2588085"/>
        </p:xfrm>
        <a:graphic>
          <a:graphicData uri="http://schemas.openxmlformats.org/drawingml/2006/table">
            <a:tbl>
              <a:tblPr firstRow="1" bandRow="1">
                <a:tableStyleId>{04007292-059B-4B46-B15F-0D016AA5E2AD}</a:tableStyleId>
              </a:tblPr>
              <a:tblGrid>
                <a:gridCol w="2008414">
                  <a:extLst>
                    <a:ext uri="{9D8B030D-6E8A-4147-A177-3AD203B41FA5}">
                      <a16:colId xmlns:a16="http://schemas.microsoft.com/office/drawing/2014/main" val="4039077926"/>
                    </a:ext>
                  </a:extLst>
                </a:gridCol>
                <a:gridCol w="828295">
                  <a:extLst>
                    <a:ext uri="{9D8B030D-6E8A-4147-A177-3AD203B41FA5}">
                      <a16:colId xmlns:a16="http://schemas.microsoft.com/office/drawing/2014/main" val="187337498"/>
                    </a:ext>
                  </a:extLst>
                </a:gridCol>
              </a:tblGrid>
              <a:tr h="862695">
                <a:tc>
                  <a:txBody>
                    <a:bodyPr/>
                    <a:lstStyle/>
                    <a:p>
                      <a:pPr algn="r"/>
                      <a:r>
                        <a:rPr lang="en-US" sz="1700" b="1" i="0" u="none" strike="noStrike" cap="none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Introduction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b="1" i="0" u="none" strike="noStrike" cap="none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544130"/>
                  </a:ext>
                </a:extLst>
              </a:tr>
              <a:tr h="862695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Structure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b="1" i="0" u="none" strike="noStrike" cap="none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942835"/>
                  </a:ext>
                </a:extLst>
              </a:tr>
              <a:tr h="862695">
                <a:tc>
                  <a:txBody>
                    <a:bodyPr/>
                    <a:lstStyle/>
                    <a:p>
                      <a:pPr marR="0"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zh-CN" sz="1700" b="1" i="0" u="none" strike="noStrike" cap="none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Concepts &amp; Practice</a:t>
                      </a:r>
                      <a:endParaRPr lang="en-US" sz="1700" b="1" i="0" u="none" strike="noStrike" cap="none">
                        <a:solidFill>
                          <a:srgbClr val="434343"/>
                        </a:solidFill>
                        <a:latin typeface="Exo 2"/>
                        <a:cs typeface="Arial"/>
                        <a:sym typeface="Arial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3600" b="1" i="0" u="none" strike="noStrike" cap="none" dirty="0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404008"/>
                  </a:ext>
                </a:extLst>
              </a:tr>
            </a:tbl>
          </a:graphicData>
        </a:graphic>
      </p:graphicFrame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55E1318C-7F4F-49D5-9A89-818FFECD0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492953"/>
              </p:ext>
            </p:extLst>
          </p:nvPr>
        </p:nvGraphicFramePr>
        <p:xfrm>
          <a:off x="5669076" y="1122589"/>
          <a:ext cx="3214711" cy="2588085"/>
        </p:xfrm>
        <a:graphic>
          <a:graphicData uri="http://schemas.openxmlformats.org/drawingml/2006/table">
            <a:tbl>
              <a:tblPr firstRow="1" bandRow="1">
                <a:tableStyleId>{04007292-059B-4B46-B15F-0D016AA5E2AD}</a:tableStyleId>
              </a:tblPr>
              <a:tblGrid>
                <a:gridCol w="947057">
                  <a:extLst>
                    <a:ext uri="{9D8B030D-6E8A-4147-A177-3AD203B41FA5}">
                      <a16:colId xmlns:a16="http://schemas.microsoft.com/office/drawing/2014/main" val="2993980269"/>
                    </a:ext>
                  </a:extLst>
                </a:gridCol>
                <a:gridCol w="2267654">
                  <a:extLst>
                    <a:ext uri="{9D8B030D-6E8A-4147-A177-3AD203B41FA5}">
                      <a16:colId xmlns:a16="http://schemas.microsoft.com/office/drawing/2014/main" val="1222426589"/>
                    </a:ext>
                  </a:extLst>
                </a:gridCol>
              </a:tblGrid>
              <a:tr h="862695">
                <a:tc>
                  <a:txBody>
                    <a:bodyPr/>
                    <a:lstStyle/>
                    <a:p>
                      <a:pPr algn="l"/>
                      <a:endParaRPr lang="en-US" sz="3600" b="1" i="0" u="none" strike="noStrike" cap="none">
                        <a:solidFill>
                          <a:srgbClr val="434343"/>
                        </a:solidFill>
                        <a:latin typeface="Exo 2"/>
                        <a:cs typeface="Arial"/>
                        <a:sym typeface="Arial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700" b="1" i="0" u="none" strike="noStrike" cap="none">
                        <a:solidFill>
                          <a:srgbClr val="434343"/>
                        </a:solidFill>
                        <a:latin typeface="Exo 2"/>
                        <a:cs typeface="Arial"/>
                        <a:sym typeface="Arial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696879"/>
                  </a:ext>
                </a:extLst>
              </a:tr>
              <a:tr h="862695">
                <a:tc>
                  <a:txBody>
                    <a:bodyPr/>
                    <a:lstStyle/>
                    <a:p>
                      <a:pPr algn="l"/>
                      <a:r>
                        <a:rPr lang="en-US" sz="3600" b="1" i="0" u="none" strike="noStrike" cap="none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0</a:t>
                      </a:r>
                      <a:r>
                        <a:rPr lang="en-US" altLang="zh-CN" sz="3600" b="1" i="0" u="none" strike="noStrike" cap="none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4</a:t>
                      </a:r>
                      <a:endParaRPr lang="en-US" sz="3600" b="1" i="0" u="none" strike="noStrike" cap="none">
                        <a:solidFill>
                          <a:srgbClr val="434343"/>
                        </a:solidFill>
                        <a:latin typeface="Exo 2"/>
                        <a:cs typeface="Arial"/>
                        <a:sym typeface="Arial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1" i="0" u="none" strike="noStrike" cap="none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Demo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4658818"/>
                  </a:ext>
                </a:extLst>
              </a:tr>
              <a:tr h="862695">
                <a:tc>
                  <a:txBody>
                    <a:bodyPr/>
                    <a:lstStyle/>
                    <a:p>
                      <a:pPr algn="l"/>
                      <a:r>
                        <a:rPr lang="en-US" sz="3600" b="1" i="0" u="none" strike="noStrike" cap="none" dirty="0">
                          <a:solidFill>
                            <a:srgbClr val="434343"/>
                          </a:solidFill>
                          <a:latin typeface="Exo 2"/>
                          <a:cs typeface="Arial"/>
                        </a:rPr>
                        <a:t>05</a:t>
                      </a:r>
                      <a:endParaRPr lang="en-US" sz="3600" b="1" i="0" u="none" strike="noStrike" cap="none" dirty="0">
                        <a:solidFill>
                          <a:srgbClr val="434343"/>
                        </a:solidFill>
                        <a:latin typeface="Exo 2"/>
                        <a:cs typeface="Arial"/>
                        <a:sym typeface="Arial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1" i="0" u="none" strike="noStrike" cap="none" dirty="0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Conclusion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109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D9D9D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ctrTitle"/>
          </p:nvPr>
        </p:nvSpPr>
        <p:spPr>
          <a:xfrm flipH="1">
            <a:off x="1041640" y="1840333"/>
            <a:ext cx="1550132" cy="1018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Demo</a:t>
            </a:r>
            <a:endParaRPr lang="zh-CN" altLang="en-US" dirty="0"/>
          </a:p>
        </p:txBody>
      </p:sp>
      <p:sp>
        <p:nvSpPr>
          <p:cNvPr id="437" name="Google Shape;437;p48"/>
          <p:cNvSpPr txBox="1">
            <a:spLocks noGrp="1"/>
          </p:cNvSpPr>
          <p:nvPr>
            <p:ph type="title" idx="2"/>
          </p:nvPr>
        </p:nvSpPr>
        <p:spPr>
          <a:xfrm flipH="1">
            <a:off x="903277" y="981071"/>
            <a:ext cx="2076931" cy="9770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439" name="Google Shape;439;p48"/>
          <p:cNvCxnSpPr/>
          <p:nvPr/>
        </p:nvCxnSpPr>
        <p:spPr>
          <a:xfrm>
            <a:off x="0" y="2737950"/>
            <a:ext cx="2512894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0" name="Google Shape;440;p48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441" name="Google Shape;441;p48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8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8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8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8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1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D9D9D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51"/>
          <p:cNvSpPr txBox="1">
            <a:spLocks noGrp="1"/>
          </p:cNvSpPr>
          <p:nvPr>
            <p:ph type="ctrTitle"/>
          </p:nvPr>
        </p:nvSpPr>
        <p:spPr>
          <a:xfrm flipH="1">
            <a:off x="2260329" y="1802779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Conclusion</a:t>
            </a:r>
            <a:endParaRPr/>
          </a:p>
        </p:txBody>
      </p:sp>
      <p:sp>
        <p:nvSpPr>
          <p:cNvPr id="479" name="Google Shape;479;p51"/>
          <p:cNvSpPr txBox="1">
            <a:spLocks noGrp="1"/>
          </p:cNvSpPr>
          <p:nvPr>
            <p:ph type="title" idx="2"/>
          </p:nvPr>
        </p:nvSpPr>
        <p:spPr>
          <a:xfrm flipH="1">
            <a:off x="2260329" y="1490954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481" name="Google Shape;481;p51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2" name="Google Shape;482;p51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483" name="Google Shape;483;p51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1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1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1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1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824879-C248-4DBB-83F2-ECA8DA7BD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393312" y="766646"/>
            <a:ext cx="2156665" cy="717688"/>
          </a:xfrm>
        </p:spPr>
        <p:txBody>
          <a:bodyPr/>
          <a:lstStyle/>
          <a:p>
            <a:r>
              <a:rPr lang="zh-CN" altLang="en-US" sz="2800" dirty="0"/>
              <a:t>Conclusion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C9D25D79-4008-43E2-9AF6-0898D659D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871" y="1547108"/>
            <a:ext cx="4608147" cy="2280570"/>
          </a:xfrm>
        </p:spPr>
        <p:txBody>
          <a:bodyPr/>
          <a:lstStyle/>
          <a:p>
            <a:r>
              <a:rPr lang="en-CA" altLang="zh-CN" sz="1700" dirty="0">
                <a:solidFill>
                  <a:schemeClr val="dk1"/>
                </a:solidFill>
              </a:rPr>
              <a:t>In this project, Web Crawl, convert HTML to TXT, TXT document preprocessing, Word frequency, Inverted Index and Spell Checker are used. At the same time, we use </a:t>
            </a:r>
            <a:r>
              <a:rPr lang="en-CA" altLang="zh-CN" sz="1700" dirty="0" err="1">
                <a:solidFill>
                  <a:schemeClr val="dk1"/>
                </a:solidFill>
              </a:rPr>
              <a:t>hashTable</a:t>
            </a:r>
            <a:r>
              <a:rPr lang="en-CA" altLang="zh-CN" sz="1700" dirty="0">
                <a:solidFill>
                  <a:schemeClr val="dk1"/>
                </a:solidFill>
              </a:rPr>
              <a:t>, Queue, TST and other data structures as support.</a:t>
            </a:r>
          </a:p>
          <a:p>
            <a:r>
              <a:rPr lang="en-CA" sz="1700" dirty="0">
                <a:solidFill>
                  <a:schemeClr val="dk1"/>
                </a:solidFill>
              </a:rPr>
              <a:t>The search engine, is according to the user needs and a certain algorithm, using a specific strategy to retrieve information from the Internet feedback to the user of a search technology. </a:t>
            </a:r>
          </a:p>
        </p:txBody>
      </p:sp>
    </p:spTree>
    <p:extLst>
      <p:ext uri="{BB962C8B-B14F-4D97-AF65-F5344CB8AC3E}">
        <p14:creationId xmlns:p14="http://schemas.microsoft.com/office/powerpoint/2010/main" val="950026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>
            <a:spLocks noGrp="1"/>
          </p:cNvSpPr>
          <p:nvPr>
            <p:ph type="ctrTitle"/>
          </p:nvPr>
        </p:nvSpPr>
        <p:spPr>
          <a:xfrm flipH="1">
            <a:off x="5010464" y="1665874"/>
            <a:ext cx="2999937" cy="1091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6" name="Google Shape;616;p54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618" name="Google Shape;618;p54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9" name="Google Shape;619;p54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620" name="Google Shape;620;p54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4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4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4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4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54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467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045E5C-00D4-44DA-8996-06E30D238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7863" y="963316"/>
            <a:ext cx="5214300" cy="946200"/>
          </a:xfrm>
        </p:spPr>
        <p:txBody>
          <a:bodyPr/>
          <a:lstStyle/>
          <a:p>
            <a:r>
              <a:rPr lang="en-US" dirty="0"/>
              <a:t>What is web search engine?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0716F5-304D-464A-94E1-57CECF881856}"/>
              </a:ext>
            </a:extLst>
          </p:cNvPr>
          <p:cNvSpPr txBox="1"/>
          <p:nvPr/>
        </p:nvSpPr>
        <p:spPr>
          <a:xfrm>
            <a:off x="3880022" y="1282528"/>
            <a:ext cx="470998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F10E3B4F-3E1C-4E40-B64C-F7E8A0DD6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92" y="1281100"/>
            <a:ext cx="3489754" cy="2807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E6D41A-8315-47B6-8CD2-C740073E9FB7}"/>
              </a:ext>
            </a:extLst>
          </p:cNvPr>
          <p:cNvSpPr txBox="1"/>
          <p:nvPr/>
        </p:nvSpPr>
        <p:spPr>
          <a:xfrm>
            <a:off x="260521" y="4155474"/>
            <a:ext cx="34794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/>
              <a:t>Figure1: Various Web Search Engine. From: </a:t>
            </a:r>
            <a:r>
              <a:rPr lang="en-US" sz="900" cap="all"/>
              <a:t>ARTICLES ABOUT IT &amp; REMOTE DESKTOP SOFTWARE, </a:t>
            </a:r>
            <a:r>
              <a:rPr lang="en-US" sz="900"/>
              <a:t>by </a:t>
            </a:r>
            <a:r>
              <a:rPr lang="en-US" sz="900">
                <a:hlinkClick r:id="rId4"/>
              </a:rPr>
              <a:t>Warren R.</a:t>
            </a:r>
            <a:r>
              <a:rPr lang="en-US" sz="900"/>
              <a:t>, 2020, Retrieved from https://</a:t>
            </a:r>
            <a:r>
              <a:rPr lang="en-US" sz="900" err="1"/>
              <a:t>aeroadmin.com</a:t>
            </a:r>
            <a:r>
              <a:rPr lang="en-US" sz="900"/>
              <a:t>/articles/</a:t>
            </a:r>
            <a:r>
              <a:rPr lang="en-US" sz="900" err="1"/>
              <a:t>en</a:t>
            </a:r>
            <a:r>
              <a:rPr lang="en-US" sz="900"/>
              <a:t>/2020/how-search-engines-work/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6E1D0-E797-4D1E-AC22-92FF8DF5BEC9}"/>
              </a:ext>
            </a:extLst>
          </p:cNvPr>
          <p:cNvSpPr txBox="1"/>
          <p:nvPr/>
        </p:nvSpPr>
        <p:spPr>
          <a:xfrm>
            <a:off x="4150550" y="2106646"/>
            <a:ext cx="443945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 dirty="0">
                <a:latin typeface="Segoe Print"/>
              </a:rPr>
              <a:t>A retrieval technology</a:t>
            </a:r>
          </a:p>
          <a:p>
            <a:pPr marL="285750" indent="-285750">
              <a:buChar char="•"/>
            </a:pPr>
            <a:endParaRPr lang="en-US" sz="1800" dirty="0">
              <a:latin typeface="Segoe Print"/>
            </a:endParaRPr>
          </a:p>
          <a:p>
            <a:pPr marL="285750" indent="-285750">
              <a:buChar char="•"/>
            </a:pPr>
            <a:r>
              <a:rPr lang="en-US" sz="1800" dirty="0">
                <a:latin typeface="Segoe Print"/>
              </a:rPr>
              <a:t>Retrieve information from the Internet</a:t>
            </a:r>
          </a:p>
          <a:p>
            <a:endParaRPr lang="en-US" sz="1800" dirty="0">
              <a:latin typeface="Segoe Print"/>
            </a:endParaRPr>
          </a:p>
          <a:p>
            <a:pPr marL="285750" indent="-285750">
              <a:buChar char="•"/>
            </a:pPr>
            <a:r>
              <a:rPr lang="en-US" sz="1800" dirty="0">
                <a:latin typeface="Segoe Print"/>
              </a:rPr>
              <a:t>Feed information back to users</a:t>
            </a:r>
          </a:p>
          <a:p>
            <a:pPr lvl="8"/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C8A0E2-FB4C-C44F-99C0-B13D28D34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2895" y="406146"/>
            <a:ext cx="5214300" cy="550399"/>
          </a:xfrm>
        </p:spPr>
        <p:txBody>
          <a:bodyPr/>
          <a:lstStyle/>
          <a:p>
            <a:r>
              <a:rPr kumimoji="1" lang="en-CA" altLang="zh-CN"/>
              <a:t>Core Modules</a:t>
            </a:r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2EFEB5-5B1D-5249-BE22-21A8718E0938}"/>
              </a:ext>
            </a:extLst>
          </p:cNvPr>
          <p:cNvSpPr txBox="1"/>
          <p:nvPr/>
        </p:nvSpPr>
        <p:spPr>
          <a:xfrm>
            <a:off x="949378" y="1608122"/>
            <a:ext cx="4205867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CA" altLang="zh-CN" sz="1600" dirty="0">
                <a:latin typeface="Segoe Print"/>
              </a:rPr>
              <a:t>Crawler</a:t>
            </a:r>
            <a:endParaRPr lang="en-CA" altLang="zh-CN" sz="1600" dirty="0">
              <a:latin typeface="Segoe Prin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CA" altLang="zh-CN" sz="1600" dirty="0">
                <a:latin typeface="Segoe Print"/>
              </a:rPr>
              <a:t>Document knowledge base server</a:t>
            </a:r>
            <a:endParaRPr lang="en-CA" altLang="zh-CN" sz="1600" dirty="0">
              <a:latin typeface="Segoe Prin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CA" altLang="zh-CN" sz="1600" dirty="0">
                <a:latin typeface="Segoe Print"/>
              </a:rPr>
              <a:t>Index</a:t>
            </a:r>
            <a:endParaRPr lang="en-CA" altLang="zh-CN" sz="1600" dirty="0">
              <a:latin typeface="Segoe Prin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Segoe Print"/>
              </a:rPr>
              <a:t>Sorting</a:t>
            </a:r>
            <a:endParaRPr lang="en-US" altLang="zh-CN" sz="1600" dirty="0">
              <a:latin typeface="Segoe Prin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Segoe Print"/>
              </a:rPr>
              <a:t>Link</a:t>
            </a:r>
            <a:r>
              <a:rPr kumimoji="1" lang="zh-CN" altLang="en-US" sz="1600" dirty="0">
                <a:latin typeface="Segoe Print"/>
              </a:rPr>
              <a:t> </a:t>
            </a:r>
            <a:r>
              <a:rPr kumimoji="1" lang="en-US" altLang="zh-CN" sz="1600" dirty="0">
                <a:latin typeface="Segoe Print"/>
              </a:rPr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CA" altLang="zh-CN" sz="1600" dirty="0">
                <a:latin typeface="Segoe Print"/>
              </a:rPr>
              <a:t>Webpage de-duplication</a:t>
            </a:r>
            <a:endParaRPr lang="en-US" altLang="zh-CN" sz="1600" dirty="0">
              <a:latin typeface="Segoe Prin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CA" altLang="zh-CN" sz="1600" dirty="0">
                <a:latin typeface="Segoe Print"/>
              </a:rPr>
              <a:t>Webpage anti-spam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CA" altLang="zh-CN" sz="1600" dirty="0">
                <a:latin typeface="Segoe Print"/>
              </a:rPr>
              <a:t>Query analysis</a:t>
            </a:r>
            <a:endParaRPr lang="en-CA" altLang="zh-CN" sz="1600" dirty="0">
              <a:latin typeface="Segoe Prin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CA" altLang="zh-CN" sz="1600" dirty="0">
                <a:latin typeface="Segoe Print"/>
              </a:rPr>
              <a:t>Page description/summary</a:t>
            </a:r>
            <a:endParaRPr lang="en-CA" altLang="zh-CN" sz="1600" dirty="0">
              <a:latin typeface="Segoe Print"/>
            </a:endParaRPr>
          </a:p>
        </p:txBody>
      </p:sp>
      <p:pic>
        <p:nvPicPr>
          <p:cNvPr id="1026" name="Picture 2" descr="How to Pick the Right Search Engine">
            <a:extLst>
              <a:ext uri="{FF2B5EF4-FFF2-40B4-BE49-F238E27FC236}">
                <a16:creationId xmlns:a16="http://schemas.microsoft.com/office/drawing/2014/main" id="{83CF825B-5048-084F-883F-3CD6BFE52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099" y="1220318"/>
            <a:ext cx="3668887" cy="270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F86F535-59D7-8044-BCB7-E58AC93456D8}"/>
              </a:ext>
            </a:extLst>
          </p:cNvPr>
          <p:cNvSpPr txBox="1"/>
          <p:nvPr/>
        </p:nvSpPr>
        <p:spPr>
          <a:xfrm>
            <a:off x="5038456" y="3933039"/>
            <a:ext cx="3574172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/>
              <a:t>Figure</a:t>
            </a:r>
            <a:r>
              <a:rPr lang="en-US" altLang="zh-CN" sz="900"/>
              <a:t>2</a:t>
            </a:r>
            <a:r>
              <a:rPr lang="en-US" sz="900"/>
              <a:t>:</a:t>
            </a:r>
            <a:r>
              <a:rPr lang="zh-CN" altLang="en-US" sz="900"/>
              <a:t> </a:t>
            </a:r>
            <a:r>
              <a:rPr lang="en-US" sz="900"/>
              <a:t>Search Engine. From: </a:t>
            </a:r>
            <a:r>
              <a:rPr lang="en-CA" altLang="zh-CN" sz="900"/>
              <a:t>Which Search Engine Should I Use?</a:t>
            </a:r>
          </a:p>
          <a:p>
            <a:pPr algn="ctr"/>
            <a:r>
              <a:rPr lang="en-US" sz="900" cap="all"/>
              <a:t>, </a:t>
            </a:r>
            <a:r>
              <a:rPr lang="zh-CN" altLang="en-US" sz="900" cap="all"/>
              <a:t> </a:t>
            </a:r>
            <a:r>
              <a:rPr lang="en-US" sz="900"/>
              <a:t>by Fisher, 202</a:t>
            </a:r>
            <a:r>
              <a:rPr lang="en-US" altLang="zh-CN" sz="900"/>
              <a:t>1</a:t>
            </a:r>
            <a:r>
              <a:rPr lang="en-US" sz="900"/>
              <a:t>, Retrieved from https://</a:t>
            </a:r>
            <a:r>
              <a:rPr lang="en-US" sz="900" err="1"/>
              <a:t>www.lifewire.com</a:t>
            </a:r>
            <a:r>
              <a:rPr lang="en-US" sz="900"/>
              <a:t>/which-search-engine-should-i-use-3482052</a:t>
            </a:r>
          </a:p>
        </p:txBody>
      </p:sp>
    </p:spTree>
    <p:extLst>
      <p:ext uri="{BB962C8B-B14F-4D97-AF65-F5344CB8AC3E}">
        <p14:creationId xmlns:p14="http://schemas.microsoft.com/office/powerpoint/2010/main" val="157586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ctrTitle"/>
          </p:nvPr>
        </p:nvSpPr>
        <p:spPr>
          <a:xfrm flipH="1">
            <a:off x="5499143" y="3043889"/>
            <a:ext cx="2493322" cy="9741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Structure</a:t>
            </a:r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 flipH="1">
            <a:off x="6082685" y="2119743"/>
            <a:ext cx="1950601" cy="10320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36" name="Google Shape;236;p3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39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38" name="Google Shape;238;p39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9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9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9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9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39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ctrTitle"/>
          </p:nvPr>
        </p:nvSpPr>
        <p:spPr>
          <a:xfrm flipH="1">
            <a:off x="6077851" y="1078355"/>
            <a:ext cx="2672862" cy="9481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/>
              <a:t>Flow Chart</a:t>
            </a:r>
            <a:endParaRPr lang="en-US"/>
          </a:p>
        </p:txBody>
      </p:sp>
      <p:grpSp>
        <p:nvGrpSpPr>
          <p:cNvPr id="237" name="Google Shape;237;p39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38" name="Google Shape;238;p39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9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9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9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9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39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32BE4C36-FBDD-4826-ACED-62D1BF0F1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464" y="269587"/>
            <a:ext cx="4474028" cy="453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83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895292" y="3044844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Concepts &amp; Practice</a:t>
            </a:r>
            <a:endParaRPr lang="en-US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894486" y="1956457"/>
            <a:ext cx="1885286" cy="10892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95" name="Google Shape;195;p36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96" name="Google Shape;196;p36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6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6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" name="Google Shape;439;p48">
            <a:extLst>
              <a:ext uri="{FF2B5EF4-FFF2-40B4-BE49-F238E27FC236}">
                <a16:creationId xmlns:a16="http://schemas.microsoft.com/office/drawing/2014/main" id="{07052181-61A7-43FF-B828-CF16B21998B2}"/>
              </a:ext>
            </a:extLst>
          </p:cNvPr>
          <p:cNvCxnSpPr/>
          <p:nvPr/>
        </p:nvCxnSpPr>
        <p:spPr>
          <a:xfrm>
            <a:off x="0" y="1954179"/>
            <a:ext cx="1676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C8A0E2-FB4C-C44F-99C0-B13D28D34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900" y="881069"/>
            <a:ext cx="5849547" cy="550399"/>
          </a:xfrm>
        </p:spPr>
        <p:txBody>
          <a:bodyPr/>
          <a:lstStyle/>
          <a:p>
            <a:r>
              <a:rPr kumimoji="1" lang="en-CA" altLang="zh-CN" sz="2800"/>
              <a:t>Team</a:t>
            </a:r>
            <a:r>
              <a:rPr kumimoji="1" lang="zh-CN" altLang="en-US" sz="2800"/>
              <a:t> </a:t>
            </a:r>
            <a:r>
              <a:rPr kumimoji="1" lang="en-US" altLang="zh-CN" sz="2800"/>
              <a:t>Members</a:t>
            </a:r>
            <a:r>
              <a:rPr kumimoji="1" lang="zh-CN" altLang="en-US" sz="2800"/>
              <a:t>‘ </a:t>
            </a:r>
            <a:r>
              <a:rPr kumimoji="1" lang="en-US" altLang="zh-CN" sz="2800"/>
              <a:t>Responsibility</a:t>
            </a:r>
            <a:endParaRPr kumimoji="1" lang="zh-CN" altLang="en-US" sz="28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E17469-9C2B-A34A-A0BD-1C6D38AD3F40}"/>
              </a:ext>
            </a:extLst>
          </p:cNvPr>
          <p:cNvSpPr txBox="1"/>
          <p:nvPr/>
        </p:nvSpPr>
        <p:spPr>
          <a:xfrm>
            <a:off x="1951678" y="2015662"/>
            <a:ext cx="6410443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egoe Print"/>
              </a:rPr>
              <a:t>Jitong</a:t>
            </a:r>
            <a:r>
              <a:rPr lang="zh-CN" altLang="en-US" sz="2400" dirty="0">
                <a:latin typeface="Segoe Print"/>
              </a:rPr>
              <a:t> </a:t>
            </a:r>
            <a:r>
              <a:rPr lang="en-US" sz="2400" dirty="0">
                <a:latin typeface="Segoe Print"/>
              </a:rPr>
              <a:t>Yang – Crawler.java</a:t>
            </a:r>
            <a:endParaRPr kumimoji="1" lang="en-US" altLang="zh-CN" sz="2400" dirty="0">
              <a:latin typeface="Segoe Prin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Segoe Prin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Segoe Print"/>
              </a:rPr>
              <a:t>Yuchen</a:t>
            </a:r>
            <a:r>
              <a:rPr lang="zh-CN" altLang="en-US" sz="2400" dirty="0">
                <a:latin typeface="Segoe Print"/>
              </a:rPr>
              <a:t> </a:t>
            </a:r>
            <a:r>
              <a:rPr lang="en-US" sz="2400" dirty="0">
                <a:latin typeface="Segoe Print"/>
              </a:rPr>
              <a:t>Shen -</a:t>
            </a:r>
            <a:r>
              <a:rPr lang="zh-CN" altLang="en-US" sz="2400" dirty="0">
                <a:latin typeface="Segoe Print"/>
              </a:rPr>
              <a:t> </a:t>
            </a:r>
            <a:r>
              <a:rPr lang="en-US" altLang="zh-CN" sz="2400" dirty="0">
                <a:latin typeface="Segoe Print"/>
              </a:rPr>
              <a:t>Searcher.java</a:t>
            </a:r>
            <a:endParaRPr kumimoji="1" lang="en-US" altLang="zh-CN" sz="2400" dirty="0">
              <a:latin typeface="Segoe Prin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Segoe Prin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Segoe Print"/>
              </a:rPr>
              <a:t>Yicheng</a:t>
            </a:r>
            <a:r>
              <a:rPr kumimoji="1" lang="zh-CN" altLang="en-US" sz="2400" dirty="0">
                <a:latin typeface="Segoe Print"/>
              </a:rPr>
              <a:t> </a:t>
            </a:r>
            <a:r>
              <a:rPr kumimoji="1" lang="en-US" altLang="zh-CN" sz="2400" dirty="0">
                <a:latin typeface="Segoe Print"/>
              </a:rPr>
              <a:t>Lu -</a:t>
            </a:r>
            <a:r>
              <a:rPr kumimoji="1" lang="zh-CN" altLang="en-US" sz="2400" dirty="0">
                <a:latin typeface="Segoe Print"/>
              </a:rPr>
              <a:t> SpellChecking.java</a:t>
            </a:r>
            <a:endParaRPr lang="en-US" altLang="zh-CN" sz="2400" dirty="0">
              <a:latin typeface="Segoe Print"/>
            </a:endParaRPr>
          </a:p>
        </p:txBody>
      </p:sp>
    </p:spTree>
    <p:extLst>
      <p:ext uri="{BB962C8B-B14F-4D97-AF65-F5344CB8AC3E}">
        <p14:creationId xmlns:p14="http://schemas.microsoft.com/office/powerpoint/2010/main" val="206350763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664</Words>
  <Application>Microsoft Office PowerPoint</Application>
  <PresentationFormat>全屏显示(16:9)</PresentationFormat>
  <Paragraphs>109</Paragraphs>
  <Slides>23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Exo 2</vt:lpstr>
      <vt:lpstr>Nunito Light</vt:lpstr>
      <vt:lpstr>Fira Sans Extra Condensed Medium</vt:lpstr>
      <vt:lpstr>Roboto Condensed</vt:lpstr>
      <vt:lpstr>Segoe Print</vt:lpstr>
      <vt:lpstr>Arial</vt:lpstr>
      <vt:lpstr>Roboto Condensed Light</vt:lpstr>
      <vt:lpstr>Wingdings</vt:lpstr>
      <vt:lpstr>Tech Newsletter XL by Slidesgo</vt:lpstr>
      <vt:lpstr>PowerPoint 演示文稿</vt:lpstr>
      <vt:lpstr>Outline</vt:lpstr>
      <vt:lpstr>Introduction</vt:lpstr>
      <vt:lpstr>What is web search engine?</vt:lpstr>
      <vt:lpstr>Core Modules</vt:lpstr>
      <vt:lpstr>Structure</vt:lpstr>
      <vt:lpstr>Flow Chart</vt:lpstr>
      <vt:lpstr>Concepts &amp; Practice</vt:lpstr>
      <vt:lpstr>Team Members‘ Responsibility</vt:lpstr>
      <vt:lpstr>Crawler Author: Jitong Yang</vt:lpstr>
      <vt:lpstr>Crawler Author: Jitong Yang</vt:lpstr>
      <vt:lpstr>Crawler Author: Jitong Yang</vt:lpstr>
      <vt:lpstr>Crawler Author: Jitong Yang</vt:lpstr>
      <vt:lpstr>PowerPoint 演示文稿</vt:lpstr>
      <vt:lpstr>PowerPoint 演示文稿</vt:lpstr>
      <vt:lpstr>PowerPoint 演示文稿</vt:lpstr>
      <vt:lpstr>Spell Checking Author: Yicheng Lu</vt:lpstr>
      <vt:lpstr>Spell Checking Author: Yicheng Lu</vt:lpstr>
      <vt:lpstr>Spell Checking Author: Yicheng Lu</vt:lpstr>
      <vt:lpstr>Demo</vt:lpstr>
      <vt:lpstr>Conclusion</vt:lpstr>
      <vt:lpstr>Conclusion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</dc:title>
  <dc:creator>Derek Lu</dc:creator>
  <cp:lastModifiedBy>Yicheng Lu</cp:lastModifiedBy>
  <cp:revision>6</cp:revision>
  <dcterms:modified xsi:type="dcterms:W3CDTF">2021-11-22T00:26:54Z</dcterms:modified>
</cp:coreProperties>
</file>